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3" r:id="rId5"/>
    <p:sldId id="264" r:id="rId6"/>
    <p:sldId id="261" r:id="rId7"/>
    <p:sldId id="265" r:id="rId8"/>
    <p:sldId id="266" r:id="rId9"/>
    <p:sldId id="267" r:id="rId10"/>
    <p:sldId id="259" r:id="rId11"/>
    <p:sldId id="262" r:id="rId12"/>
    <p:sldId id="268" r:id="rId13"/>
    <p:sldId id="269" r:id="rId14"/>
  </p:sldIdLst>
  <p:sldSz cx="10080625" cy="7559675"/>
  <p:notesSz cx="7559675" cy="10691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768" y="-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numCol="1" anchor="b" anchorCtr="0" compatLnSpc="1">
            <a:prstTxWarp prst="textNoShape">
              <a:avLst/>
            </a:prstTxWarp>
            <a:noAutofit/>
          </a:bodyPr>
          <a:lstStyle>
            <a:lvl1pPr algn="r" eaLnBrk="1">
              <a:defRPr sz="1400">
                <a:latin typeface="Arial" pitchFamily="34" charset="0"/>
                <a:ea typeface="Microsoft YaHei" pitchFamily="34" charset="-122"/>
                <a:cs typeface="Mangal" pitchFamily="18" charset="0"/>
              </a:defRPr>
            </a:lvl1pPr>
          </a:lstStyle>
          <a:p>
            <a:fld id="{DBF5E9DF-FE1A-46A2-9E80-14BF3B8BE47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fr-FR" noProof="0" smtClean="0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eaLnBrk="1">
              <a:defRPr sz="1400">
                <a:latin typeface="Times New Roman" pitchFamily="18" charset="0"/>
                <a:ea typeface="Arial Unicode MS" pitchFamily="34" charset="-128"/>
                <a:cs typeface="Tahoma" pitchFamily="34" charset="0"/>
              </a:defRPr>
            </a:lvl1pPr>
          </a:lstStyle>
          <a:p>
            <a:fld id="{90E05BAD-86F8-4102-80C0-AF578C7D4EB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fr-FR" sz="2000" kern="1200">
        <a:solidFill>
          <a:schemeClr val="tx1"/>
        </a:solidFill>
        <a:latin typeface="Arial" pitchFamily="18"/>
        <a:ea typeface="Microsoft YaHei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1F3B2-DBE0-4786-AF94-667FED208212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124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C24352-7488-4839-8A7A-C543889F2C29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5604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2F03B9-82B7-4CC0-A1E1-AE883AE53E95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2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45D34C-1836-4FD2-AA85-B46297F35718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7172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F730B8-1907-48EB-ACEA-7F9CFB28E0DA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9220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A3862D-0133-4F90-9C57-8BB9F2983F72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3316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964591-EF55-43BA-8E03-0970C43E5F25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364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51792-12FF-4A6E-A02D-9387886890A5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412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EEEB3B-D363-4368-B253-79D39033393B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460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AC24DD-276E-4EAA-A596-2A38AE3A5DB5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508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FA0EFC-FB40-4061-A844-25531C3F0F4D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6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D5779-797D-4982-9ABC-E252B30C5E8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0B619-E5CB-4A78-823B-5A22E11C01B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88839-6E05-46CE-9A48-6718FC2A191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3B129-0B35-4785-8468-F1507A503F7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3FC96-AD78-4572-B192-E650A4758E6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1FAF3-C029-4F2A-81CF-D4C00418A40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B68D9-79DB-4928-97B7-7E95B75B694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EC913-9F4B-4FD3-8919-A4F46C82645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D6120-69D0-4D90-95A2-EE32DA3C98D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13D1B-33F1-4217-B0A2-2EF4B43739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404AB-2E1E-410E-B95F-84D7482C001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  <p:sp>
        <p:nvSpPr>
          <p:cNvPr id="1027" name="Espace réservé du texte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>
              <a:defRPr sz="1400">
                <a:latin typeface="Times New Roman" pitchFamily="18" charset="0"/>
                <a:ea typeface="Arial Unicode MS" pitchFamily="34" charset="-128"/>
                <a:cs typeface="Tahoma" pitchFamily="34" charset="0"/>
              </a:defRPr>
            </a:lvl1pPr>
          </a:lstStyle>
          <a:p>
            <a:fld id="{0686AC16-0490-4132-9DC1-37BA7AD5242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4400" kern="1200">
          <a:solidFill>
            <a:schemeClr val="tx2"/>
          </a:solidFill>
          <a:latin typeface="Arial" pitchFamily="18"/>
          <a:ea typeface="Microsoft YaHei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algn="l" rtl="0" eaLnBrk="0" fontAlgn="base" hangingPunct="0">
        <a:spcBef>
          <a:spcPct val="0"/>
        </a:spcBef>
        <a:spcAft>
          <a:spcPts val="1413"/>
        </a:spcAft>
        <a:defRPr lang="fr-FR" sz="3200" kern="1200">
          <a:solidFill>
            <a:schemeClr val="tx1"/>
          </a:solidFill>
          <a:latin typeface="Arial" pitchFamily="18"/>
          <a:ea typeface="Microsoft YaHei" pitchFamily="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76263" y="9525"/>
            <a:ext cx="9070975" cy="2401888"/>
          </a:xfrm>
        </p:spPr>
        <p:txBody>
          <a:bodyPr>
            <a:spAutoFit/>
          </a:bodyPr>
          <a:lstStyle/>
          <a:p>
            <a:pPr marL="53975" indent="292100" eaLnBrk="1">
              <a:defRPr/>
            </a:pPr>
            <a:r>
              <a:rPr altLang="fr-FR" smtClean="0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rPr>
              <a:t>SECTION CAP APH</a:t>
            </a:r>
            <a:r>
              <a:rPr altLang="fr-FR" sz="4000" smtClean="0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rPr>
              <a:t/>
            </a:r>
            <a:br>
              <a:rPr altLang="fr-FR" sz="4000" smtClean="0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rPr>
            </a:br>
            <a:r>
              <a:rPr altLang="fr-FR" sz="4000" smtClean="0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rPr>
              <a:t/>
            </a:r>
            <a:br>
              <a:rPr altLang="fr-FR" sz="4000" smtClean="0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rPr>
            </a:br>
            <a:r>
              <a:rPr altLang="fr-FR" sz="3200" smtClean="0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rPr>
              <a:t>AGENT DE PROPRETE ET D'HYGIENE</a:t>
            </a:r>
            <a:r>
              <a:rPr altLang="fr-FR" sz="4000" smtClean="0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rPr>
              <a:t/>
            </a:r>
            <a:br>
              <a:rPr altLang="fr-FR" sz="4000" smtClean="0">
                <a:solidFill>
                  <a:srgbClr val="0084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</a:rPr>
            </a:br>
            <a:endParaRPr altLang="fr-FR" sz="4000" smtClean="0">
              <a:solidFill>
                <a:srgbClr val="0084D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099" name="Sous-titre 2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/>
          <a:p>
            <a:pPr algn="ctr" eaLnBrk="1"/>
            <a:endParaRPr altLang="fr-FR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algn="ctr" eaLnBrk="1"/>
            <a:endParaRPr altLang="fr-FR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  <p:pic>
        <p:nvPicPr>
          <p:cNvPr id="4100" name="Image 3"/>
          <p:cNvPicPr>
            <a:picLocks noChangeAspect="1"/>
          </p:cNvPicPr>
          <p:nvPr/>
        </p:nvPicPr>
        <p:blipFill>
          <a:blip r:embed="rId3" cstate="print">
            <a:lum bright="-50000"/>
          </a:blip>
          <a:srcRect/>
          <a:stretch>
            <a:fillRect/>
          </a:stretch>
        </p:blipFill>
        <p:spPr bwMode="auto">
          <a:xfrm rot="1200">
            <a:off x="3455988" y="2439988"/>
            <a:ext cx="3455987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>
                <a:solidFill>
                  <a:sysClr val="windowText" lastClr="000000"/>
                </a:solidFill>
              </a:rPr>
              <a:t> </a:t>
            </a:r>
            <a:r>
              <a:rPr sz="2800" dirty="0" smtClean="0">
                <a:solidFill>
                  <a:srgbClr val="0084D1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4. LES PERIODES DE FORMATION EN MILIEU PROFESSIONNEL (PFMP)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360359" y="1634760"/>
            <a:ext cx="9071640" cy="498924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>
              <a:spcBef>
                <a:spcPts val="0"/>
              </a:spcBef>
              <a:spcAft>
                <a:spcPts val="1417"/>
              </a:spcAft>
              <a:defRPr/>
            </a:pPr>
            <a:endParaRPr dirty="0" smtClean="0">
              <a:solidFill>
                <a:sysClr val="windowText" lastClr="000000"/>
              </a:solidFill>
            </a:endParaRPr>
          </a:p>
          <a:p>
            <a:pPr eaLnBrk="1" fontAlgn="auto">
              <a:spcBef>
                <a:spcPts val="0"/>
              </a:spcBef>
              <a:spcAft>
                <a:spcPts val="1417"/>
              </a:spcAft>
              <a:defRPr/>
            </a:pPr>
            <a:r>
              <a:rPr sz="2200" dirty="0" smtClean="0">
                <a:solidFill>
                  <a:sysClr val="windowText" lastClr="000000"/>
                </a:solidFill>
              </a:rPr>
              <a:t>Les PFMP peuvent s'effectuer en :</a:t>
            </a:r>
          </a:p>
          <a:p>
            <a:pPr eaLnBrk="1" fontAlgn="auto">
              <a:spcBef>
                <a:spcPts val="0"/>
              </a:spcBef>
              <a:spcAft>
                <a:spcPts val="1417"/>
              </a:spcAft>
              <a:defRPr/>
            </a:pPr>
            <a:endParaRPr sz="2200" dirty="0" smtClean="0">
              <a:solidFill>
                <a:sysClr val="windowText" lastClr="000000"/>
              </a:solidFill>
            </a:endParaRPr>
          </a:p>
          <a:p>
            <a:pPr lvl="1" eaLnBrk="1" fontAlgn="auto">
              <a:spcBef>
                <a:spcPts val="0"/>
              </a:spcBef>
              <a:spcAft>
                <a:spcPts val="1417"/>
              </a:spcAft>
              <a:buFont typeface="Arial" pitchFamily="34" charset="0"/>
              <a:buNone/>
              <a:defRPr/>
            </a:pPr>
            <a:r>
              <a:rPr lang="fr-FR" sz="2200" dirty="0" smtClean="0">
                <a:latin typeface="Arial" pitchFamily="18"/>
                <a:ea typeface="Microsoft YaHei" pitchFamily="2"/>
              </a:rPr>
              <a:t>- Milieu Hospitalier : hôpitaux, maisons de retraite...</a:t>
            </a:r>
          </a:p>
          <a:p>
            <a:pPr lvl="1" eaLnBrk="1" fontAlgn="auto">
              <a:spcBef>
                <a:spcPts val="0"/>
              </a:spcBef>
              <a:spcAft>
                <a:spcPts val="1417"/>
              </a:spcAft>
              <a:buFont typeface="Arial" pitchFamily="34" charset="0"/>
              <a:buNone/>
              <a:defRPr/>
            </a:pPr>
            <a:endParaRPr lang="fr-FR" sz="2200" dirty="0" smtClean="0">
              <a:latin typeface="Arial" pitchFamily="18"/>
              <a:ea typeface="Microsoft YaHei" pitchFamily="2"/>
            </a:endParaRPr>
          </a:p>
          <a:p>
            <a:pPr lvl="1" eaLnBrk="1" fontAlgn="auto">
              <a:spcBef>
                <a:spcPts val="0"/>
              </a:spcBef>
              <a:spcAft>
                <a:spcPts val="1417"/>
              </a:spcAft>
              <a:buFont typeface="Arial" pitchFamily="34" charset="0"/>
              <a:buNone/>
              <a:defRPr/>
            </a:pPr>
            <a:r>
              <a:rPr lang="fr-FR" sz="2200" dirty="0" smtClean="0">
                <a:latin typeface="Arial" pitchFamily="18"/>
                <a:ea typeface="Microsoft YaHei" pitchFamily="2"/>
              </a:rPr>
              <a:t>- Milieu Agro-alimentaire : cuisines centrales, usines...</a:t>
            </a:r>
          </a:p>
          <a:p>
            <a:pPr lvl="1" eaLnBrk="1" fontAlgn="auto">
              <a:spcBef>
                <a:spcPts val="0"/>
              </a:spcBef>
              <a:spcAft>
                <a:spcPts val="1417"/>
              </a:spcAft>
              <a:buFont typeface="Arial" pitchFamily="34" charset="0"/>
              <a:buNone/>
              <a:defRPr/>
            </a:pPr>
            <a:endParaRPr lang="fr-FR" sz="2200" dirty="0" smtClean="0">
              <a:latin typeface="Arial" pitchFamily="18"/>
              <a:ea typeface="Microsoft YaHei" pitchFamily="2"/>
            </a:endParaRPr>
          </a:p>
          <a:p>
            <a:pPr lvl="1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r>
              <a:rPr lang="fr-FR" sz="2200" dirty="0" smtClean="0">
                <a:latin typeface="Arial" pitchFamily="18"/>
                <a:ea typeface="Microsoft YaHei" pitchFamily="2"/>
              </a:rPr>
              <a:t>Crèche</a:t>
            </a:r>
          </a:p>
          <a:p>
            <a:pPr marL="457200" lvl="1" indent="0" algn="ctr" eaLnBrk="1" fontAlgn="auto">
              <a:spcBef>
                <a:spcPts val="0"/>
              </a:spcBef>
              <a:spcAft>
                <a:spcPts val="1417"/>
              </a:spcAft>
              <a:buFont typeface="Arial" pitchFamily="34" charset="0"/>
              <a:buNone/>
              <a:defRPr/>
            </a:pPr>
            <a:r>
              <a:rPr lang="fr-FR" sz="3200" b="1" dirty="0" smtClean="0">
                <a:solidFill>
                  <a:srgbClr val="579D1C"/>
                </a:solidFill>
                <a:latin typeface="Arial" pitchFamily="18"/>
                <a:ea typeface="Microsoft YaHei" pitchFamily="2"/>
              </a:rPr>
              <a:t>Ces stages sont obligatoires </a:t>
            </a:r>
          </a:p>
          <a:p>
            <a:pPr marL="457200" lvl="1" indent="0" algn="ctr" eaLnBrk="1" fontAlgn="auto">
              <a:spcBef>
                <a:spcPts val="0"/>
              </a:spcBef>
              <a:spcAft>
                <a:spcPts val="1417"/>
              </a:spcAft>
              <a:buFont typeface="Arial" pitchFamily="34" charset="0"/>
              <a:buNone/>
              <a:defRPr/>
            </a:pPr>
            <a:r>
              <a:rPr lang="fr-FR" sz="3200" b="1" dirty="0" smtClean="0">
                <a:solidFill>
                  <a:srgbClr val="579D1C"/>
                </a:solidFill>
                <a:latin typeface="Arial" pitchFamily="18"/>
                <a:ea typeface="Microsoft YaHei" pitchFamily="2"/>
              </a:rPr>
              <a:t>et se font sur les deux années !!!</a:t>
            </a:r>
          </a:p>
          <a:p>
            <a:pPr lvl="5" hangingPunct="0"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None/>
              <a:defRPr/>
            </a:pPr>
            <a:endParaRPr lang="fr-FR" sz="1500" b="1" dirty="0" smtClean="0">
              <a:solidFill>
                <a:srgbClr val="579D1C"/>
              </a:solidFill>
              <a:latin typeface="Arial" pitchFamily="18"/>
              <a:ea typeface="Microsoft YaHe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smtClean="0">
                <a:solidFill>
                  <a:srgbClr val="0084D1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5. L'EXAMEN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76263" y="1778000"/>
            <a:ext cx="9070975" cy="4989513"/>
          </a:xfrm>
        </p:spPr>
        <p:txBody>
          <a:bodyPr/>
          <a:lstStyle/>
          <a:p>
            <a:pPr algn="ctr" eaLnBrk="1" fontAlgn="auto">
              <a:spcBef>
                <a:spcPts val="0"/>
              </a:spcBef>
              <a:spcAft>
                <a:spcPts val="1417"/>
              </a:spcAft>
              <a:buSzPct val="45000"/>
              <a:defRPr/>
            </a:pPr>
            <a:r>
              <a:rPr b="1" dirty="0" smtClean="0">
                <a:solidFill>
                  <a:srgbClr val="00B0F0"/>
                </a:solidFill>
              </a:rPr>
              <a:t>Contrôle en Cours de Formation (CCF) :</a:t>
            </a:r>
          </a:p>
          <a:p>
            <a:pPr eaLnBrk="1" fontAlgn="auto">
              <a:spcBef>
                <a:spcPts val="0"/>
              </a:spcBef>
              <a:spcAft>
                <a:spcPts val="1417"/>
              </a:spcAft>
              <a:buSzPct val="45000"/>
              <a:defRPr/>
            </a:pPr>
            <a:r>
              <a:rPr sz="2800" dirty="0" smtClean="0">
                <a:solidFill>
                  <a:sysClr val="windowText" lastClr="000000"/>
                </a:solidFill>
              </a:rPr>
              <a:t>                   </a:t>
            </a:r>
            <a:r>
              <a:rPr sz="2800" dirty="0" smtClean="0">
                <a:solidFill>
                  <a:srgbClr val="FFC000"/>
                </a:solidFill>
              </a:rPr>
              <a:t>Les épreuves professionnelles :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SzPct val="45000"/>
              <a:buFontTx/>
              <a:buChar char="-"/>
              <a:defRPr/>
            </a:pPr>
            <a:endParaRPr sz="2800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524125" y="3463925"/>
          <a:ext cx="5175250" cy="2052692"/>
        </p:xfrm>
        <a:graphic>
          <a:graphicData uri="http://schemas.openxmlformats.org/drawingml/2006/table">
            <a:tbl>
              <a:tblPr firstRow="1" bandRow="1"/>
              <a:tblGrid>
                <a:gridCol w="1652556"/>
                <a:gridCol w="1796684"/>
                <a:gridCol w="1726010"/>
              </a:tblGrid>
              <a:tr h="1462982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       </a:t>
                      </a:r>
                      <a:r>
                        <a:rPr lang="fr-FR" sz="1800" b="0" i="0" u="none" strike="noStrike" kern="1200" dirty="0" smtClean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EP1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dirty="0" smtClean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Entretien courant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 marL="91419" marR="91419" marT="45718" marB="4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       </a:t>
                      </a:r>
                      <a:r>
                        <a:rPr lang="fr-FR" sz="1800" b="0" i="0" u="none" strike="noStrike" kern="1200" dirty="0" smtClean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EP2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0" u="none" strike="noStrike" kern="1200" dirty="0" smtClean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dirty="0" smtClean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Remise en état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 marL="91419" marR="91419" marT="45718" marB="4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         </a:t>
                      </a:r>
                      <a:r>
                        <a:rPr lang="fr-FR" sz="1800" b="0" i="0" u="none" strike="noStrike" kern="1200" dirty="0" smtClean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EP3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0" u="none" strike="noStrike" kern="1200" dirty="0" smtClean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dirty="0" smtClean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Bio nettoyage</a:t>
                      </a:r>
                    </a:p>
                  </a:txBody>
                  <a:tcPr marL="91419" marR="91419" marT="45718" marB="45718"/>
                </a:tc>
              </a:tr>
              <a:tr h="58965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 dirty="0" smtClean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En entreprise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 marL="91419" marR="91419" marT="45718" marB="45718"/>
                </a:tc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b="0" i="0" u="none" strike="noStrike" kern="1200" dirty="0" smtClean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     En établissement scolaire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 marL="91419" marR="91419" marT="45718" marB="45718"/>
                </a:tc>
                <a:tc hMerge="1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smtClean="0">
                <a:solidFill>
                  <a:srgbClr val="0084D1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5. L'EXAMEN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649288" y="1704975"/>
            <a:ext cx="9070975" cy="4989513"/>
          </a:xfrm>
        </p:spPr>
        <p:txBody>
          <a:bodyPr/>
          <a:lstStyle/>
          <a:p>
            <a:pPr algn="ctr" eaLnBrk="1" fontAlgn="auto">
              <a:spcBef>
                <a:spcPts val="0"/>
              </a:spcBef>
              <a:spcAft>
                <a:spcPts val="1417"/>
              </a:spcAft>
              <a:buSzPct val="45000"/>
              <a:defRPr/>
            </a:pPr>
            <a:r>
              <a:rPr b="1" dirty="0" smtClean="0">
                <a:solidFill>
                  <a:srgbClr val="00B0F0"/>
                </a:solidFill>
              </a:rPr>
              <a:t>Contrôle en Cours de Formation (CCF) :</a:t>
            </a:r>
          </a:p>
          <a:p>
            <a:pPr algn="ctr" eaLnBrk="1" fontAlgn="auto">
              <a:spcBef>
                <a:spcPts val="0"/>
              </a:spcBef>
              <a:spcAft>
                <a:spcPts val="1417"/>
              </a:spcAft>
              <a:buSzPct val="45000"/>
              <a:defRPr/>
            </a:pPr>
            <a:r>
              <a:rPr sz="2800" dirty="0" smtClean="0">
                <a:solidFill>
                  <a:srgbClr val="FFC000"/>
                </a:solidFill>
              </a:rPr>
              <a:t>Les épreuves générales dans l’établissement scolaire :</a:t>
            </a:r>
          </a:p>
          <a:p>
            <a:pPr algn="ctr" eaLnBrk="1" fontAlgn="auto">
              <a:spcBef>
                <a:spcPts val="0"/>
              </a:spcBef>
              <a:spcAft>
                <a:spcPts val="1417"/>
              </a:spcAft>
              <a:buSzPct val="45000"/>
              <a:defRPr/>
            </a:pPr>
            <a:endParaRPr sz="2800" dirty="0" smtClean="0">
              <a:solidFill>
                <a:sysClr val="windowText" lastClr="000000"/>
              </a:solidFill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r>
              <a:rPr sz="2800" dirty="0" smtClean="0">
                <a:solidFill>
                  <a:sysClr val="windowText" lastClr="000000"/>
                </a:solidFill>
              </a:rPr>
              <a:t>Le français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r>
              <a:rPr sz="2800" dirty="0" smtClean="0">
                <a:solidFill>
                  <a:sysClr val="windowText" lastClr="000000"/>
                </a:solidFill>
              </a:rPr>
              <a:t>L’histoire-géographie-EMC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r>
              <a:rPr sz="2800" dirty="0" smtClean="0">
                <a:solidFill>
                  <a:sysClr val="windowText" lastClr="000000"/>
                </a:solidFill>
              </a:rPr>
              <a:t>Les mathématiques et sciences physiques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r>
              <a:rPr sz="2800" dirty="0" smtClean="0">
                <a:solidFill>
                  <a:sysClr val="windowText" lastClr="000000"/>
                </a:solidFill>
              </a:rPr>
              <a:t>L’EPS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SzPct val="45000"/>
              <a:buFontTx/>
              <a:buChar char="-"/>
              <a:defRPr/>
            </a:pPr>
            <a:endParaRPr sz="2800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3238" y="252413"/>
            <a:ext cx="9072562" cy="1262062"/>
          </a:xfrm>
        </p:spPr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smtClean="0">
                <a:solidFill>
                  <a:srgbClr val="0084D1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5. L'EXAMEN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649288" y="1704975"/>
            <a:ext cx="9070975" cy="4989513"/>
          </a:xfrm>
        </p:spPr>
        <p:txBody>
          <a:bodyPr/>
          <a:lstStyle/>
          <a:p>
            <a:pPr algn="ctr" eaLnBrk="1" fontAlgn="auto">
              <a:spcBef>
                <a:spcPts val="0"/>
              </a:spcBef>
              <a:spcAft>
                <a:spcPts val="1417"/>
              </a:spcAft>
              <a:buSzPct val="45000"/>
              <a:defRPr/>
            </a:pPr>
            <a:r>
              <a:rPr b="1" dirty="0" smtClean="0">
                <a:solidFill>
                  <a:srgbClr val="00B0F0"/>
                </a:solidFill>
              </a:rPr>
              <a:t>Epreuves ponctuelles facultatives :</a:t>
            </a:r>
            <a:endParaRPr sz="2800" b="1" dirty="0" smtClean="0">
              <a:solidFill>
                <a:sysClr val="windowText" lastClr="000000"/>
              </a:solidFill>
            </a:endParaRPr>
          </a:p>
          <a:p>
            <a:pPr eaLnBrk="1" fontAlgn="auto">
              <a:spcBef>
                <a:spcPts val="0"/>
              </a:spcBef>
              <a:spcAft>
                <a:spcPts val="1417"/>
              </a:spcAft>
              <a:defRPr/>
            </a:pPr>
            <a:r>
              <a:rPr sz="2800" dirty="0" smtClean="0">
                <a:solidFill>
                  <a:sysClr val="windowText" lastClr="000000"/>
                </a:solidFill>
              </a:rPr>
              <a:t>		      </a:t>
            </a:r>
            <a:r>
              <a:rPr sz="2800" dirty="0" smtClean="0">
                <a:solidFill>
                  <a:srgbClr val="FFC000"/>
                </a:solidFill>
              </a:rPr>
              <a:t>Choix entre deux matières :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r>
              <a:rPr sz="2800" dirty="0" smtClean="0">
                <a:solidFill>
                  <a:sysClr val="windowText" lastClr="000000"/>
                </a:solidFill>
              </a:rPr>
              <a:t>L’anglais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r>
              <a:rPr sz="2800" dirty="0" smtClean="0">
                <a:solidFill>
                  <a:sysClr val="windowText" lastClr="000000"/>
                </a:solidFill>
              </a:rPr>
              <a:t>Les arts appliqués</a:t>
            </a:r>
          </a:p>
          <a:p>
            <a:pPr eaLnBrk="1" fontAlgn="auto">
              <a:spcBef>
                <a:spcPts val="0"/>
              </a:spcBef>
              <a:spcAft>
                <a:spcPts val="1417"/>
              </a:spcAft>
              <a:defRPr/>
            </a:pPr>
            <a:endParaRPr sz="2800" dirty="0" smtClean="0">
              <a:solidFill>
                <a:sysClr val="windowText" lastClr="000000"/>
              </a:solidFill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SzPct val="45000"/>
              <a:buFontTx/>
              <a:buChar char="-"/>
              <a:defRPr/>
            </a:pPr>
            <a:endParaRPr sz="2800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 smtClean="0">
                <a:solidFill>
                  <a:srgbClr val="0084D1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SOMMAIRE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/>
            <a:r>
              <a:rPr altLang="fr-FR" sz="2200" b="1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1. LE DEROULEMENT ET LE RECRUTEMENT</a:t>
            </a:r>
          </a:p>
          <a:p>
            <a:pPr eaLnBrk="1"/>
            <a:endParaRPr altLang="fr-FR" sz="2200" b="1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eaLnBrk="1"/>
            <a:r>
              <a:rPr altLang="fr-FR" sz="2200" b="1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2. LES MATIERES ENSEIGNEES DANS LA FORMATION</a:t>
            </a:r>
          </a:p>
          <a:p>
            <a:pPr eaLnBrk="1"/>
            <a:endParaRPr altLang="fr-FR" sz="2200" b="1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eaLnBrk="1"/>
            <a:r>
              <a:rPr altLang="fr-FR" sz="2200" b="1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3. LES TRAVAUX PRATIQUES (TP)</a:t>
            </a:r>
          </a:p>
          <a:p>
            <a:pPr eaLnBrk="1"/>
            <a:endParaRPr altLang="fr-FR" sz="2200" b="1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eaLnBrk="1"/>
            <a:r>
              <a:rPr altLang="fr-FR" sz="2200" b="1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4. LES PERIODES DE FORMATION EN MILIEU PROFESSIONNEL (PFMP)</a:t>
            </a:r>
          </a:p>
          <a:p>
            <a:pPr eaLnBrk="1"/>
            <a:endParaRPr altLang="fr-FR" sz="2200" b="1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eaLnBrk="1"/>
            <a:r>
              <a:rPr altLang="fr-FR" sz="2200" b="1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5. L'EXAMEN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863600" y="431800"/>
            <a:ext cx="8424863" cy="792163"/>
          </a:xfrm>
        </p:spPr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dirty="0" smtClean="0">
                <a:solidFill>
                  <a:srgbClr val="0084D1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1. DEROULEMENT / RECRUTEMENT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 rot="5400">
            <a:off x="571500" y="1230313"/>
            <a:ext cx="8578850" cy="5522912"/>
          </a:xfrm>
        </p:spPr>
        <p:txBody>
          <a:bodyPr/>
          <a:lstStyle/>
          <a:p>
            <a:pPr eaLnBrk="1"/>
            <a:endParaRPr altLang="fr-FR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eaLnBrk="1"/>
            <a:endParaRPr altLang="fr-FR" sz="220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eaLnBrk="1">
              <a:buSzPct val="45000"/>
              <a:buFont typeface="StarSymbol"/>
              <a:buChar char=""/>
            </a:pPr>
            <a:endParaRPr altLang="fr-FR" sz="220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eaLnBrk="1">
              <a:buSzPct val="45000"/>
              <a:buFont typeface="StarSymbol"/>
              <a:buChar char=""/>
            </a:pPr>
            <a:endParaRPr altLang="fr-FR" sz="220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eaLnBrk="1">
              <a:buSzPct val="45000"/>
              <a:buFont typeface="StarSymbol"/>
              <a:buChar char=""/>
            </a:pPr>
            <a:r>
              <a:rPr altLang="fr-FR" sz="220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Lieu de formation : Lycée Raymond Queneau – Yvetot</a:t>
            </a:r>
          </a:p>
          <a:p>
            <a:pPr eaLnBrk="1">
              <a:buSzPct val="45000"/>
              <a:buFont typeface="StarSymbol"/>
              <a:buChar char=""/>
            </a:pPr>
            <a:endParaRPr altLang="fr-FR" sz="220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eaLnBrk="1">
              <a:buSzPct val="45000"/>
              <a:buFont typeface="StarSymbol"/>
              <a:buChar char=""/>
            </a:pPr>
            <a:r>
              <a:rPr altLang="fr-FR" sz="220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Recrutement : Après la 3</a:t>
            </a:r>
            <a:r>
              <a:rPr altLang="fr-FR" sz="2200" baseline="3000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eme</a:t>
            </a:r>
            <a:r>
              <a:rPr altLang="fr-FR" sz="220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 (SEGPA, ULIS,Générale,Prépa pro).</a:t>
            </a:r>
          </a:p>
          <a:p>
            <a:pPr eaLnBrk="1">
              <a:buSzPct val="45000"/>
              <a:buFont typeface="StarSymbol"/>
              <a:buChar char=""/>
            </a:pPr>
            <a:endParaRPr altLang="fr-FR" sz="220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  <a:p>
            <a:pPr eaLnBrk="1">
              <a:buSzPct val="45000"/>
              <a:buFont typeface="StarSymbol"/>
              <a:buChar char=""/>
            </a:pPr>
            <a:r>
              <a:rPr altLang="fr-FR" sz="2200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Durée : 2 ans</a:t>
            </a:r>
          </a:p>
          <a:p>
            <a:pPr eaLnBrk="1"/>
            <a:endParaRPr altLang="fr-FR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  <p:pic>
        <p:nvPicPr>
          <p:cNvPr id="8196" name="Image 3"/>
          <p:cNvPicPr>
            <a:picLocks noChangeAspect="1"/>
          </p:cNvPicPr>
          <p:nvPr/>
        </p:nvPicPr>
        <p:blipFill>
          <a:blip r:embed="rId3" cstate="print">
            <a:lum bright="-50000"/>
          </a:blip>
          <a:srcRect/>
          <a:stretch>
            <a:fillRect/>
          </a:stretch>
        </p:blipFill>
        <p:spPr bwMode="auto">
          <a:xfrm>
            <a:off x="3276600" y="1333500"/>
            <a:ext cx="3598863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577387" cy="917575"/>
          </a:xfrm>
        </p:spPr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dirty="0" smtClean="0">
                <a:solidFill>
                  <a:srgbClr val="0084D1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2. LES MATIERES ENSEIGNEES DANS LA FORMATION</a:t>
            </a:r>
            <a:endParaRPr sz="28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238" y="1219200"/>
            <a:ext cx="9072562" cy="5538788"/>
          </a:xfrm>
        </p:spPr>
        <p:txBody>
          <a:bodyPr/>
          <a:lstStyle/>
          <a:p>
            <a:pPr algn="ctr" eaLnBrk="1" fontAlgn="auto">
              <a:spcBef>
                <a:spcPts val="0"/>
              </a:spcBef>
              <a:spcAft>
                <a:spcPts val="1417"/>
              </a:spcAft>
              <a:defRPr/>
            </a:pPr>
            <a:r>
              <a:rPr sz="2800" dirty="0" smtClean="0">
                <a:solidFill>
                  <a:srgbClr val="00B0F0"/>
                </a:solidFill>
              </a:rPr>
              <a:t>Les matières générales que vous connaissez :</a:t>
            </a:r>
          </a:p>
          <a:p>
            <a:pPr algn="ctr" eaLnBrk="1" fontAlgn="auto">
              <a:spcBef>
                <a:spcPts val="0"/>
              </a:spcBef>
              <a:spcAft>
                <a:spcPts val="1417"/>
              </a:spcAft>
              <a:defRPr/>
            </a:pPr>
            <a:endParaRPr sz="2800" dirty="0" smtClean="0">
              <a:solidFill>
                <a:sysClr val="windowText" lastClr="000000"/>
              </a:solidFill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r>
              <a:rPr sz="2200" dirty="0" smtClean="0">
                <a:solidFill>
                  <a:sysClr val="windowText" lastClr="000000"/>
                </a:solidFill>
              </a:rPr>
              <a:t>Le français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r>
              <a:rPr sz="2200" dirty="0" smtClean="0">
                <a:solidFill>
                  <a:sysClr val="windowText" lastClr="000000"/>
                </a:solidFill>
              </a:rPr>
              <a:t>L’histoire-géographie-EMC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r>
              <a:rPr sz="2200" dirty="0" smtClean="0">
                <a:solidFill>
                  <a:sysClr val="windowText" lastClr="000000"/>
                </a:solidFill>
              </a:rPr>
              <a:t>Les mathématiques et sciences physiques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r>
              <a:rPr sz="2200" dirty="0" smtClean="0">
                <a:solidFill>
                  <a:sysClr val="windowText" lastClr="000000"/>
                </a:solidFill>
              </a:rPr>
              <a:t>L’anglais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r>
              <a:rPr sz="2200" dirty="0" smtClean="0">
                <a:solidFill>
                  <a:sysClr val="windowText" lastClr="000000"/>
                </a:solidFill>
              </a:rPr>
              <a:t>L’EPS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r>
              <a:rPr sz="2200" dirty="0" smtClean="0">
                <a:solidFill>
                  <a:sysClr val="windowText" lastClr="000000"/>
                </a:solidFill>
              </a:rPr>
              <a:t>Les arts appliqués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endParaRPr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577387" cy="917575"/>
          </a:xfrm>
        </p:spPr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dirty="0" smtClean="0">
                <a:solidFill>
                  <a:srgbClr val="0084D1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2. LES MATIERES ENSEIGNEES DANS LA FORMATION</a:t>
            </a:r>
            <a:endParaRPr sz="28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238" y="1219200"/>
            <a:ext cx="9072562" cy="5538788"/>
          </a:xfrm>
        </p:spPr>
        <p:txBody>
          <a:bodyPr/>
          <a:lstStyle/>
          <a:p>
            <a:pPr algn="ctr" eaLnBrk="1" fontAlgn="auto">
              <a:spcBef>
                <a:spcPts val="0"/>
              </a:spcBef>
              <a:spcAft>
                <a:spcPts val="1417"/>
              </a:spcAft>
              <a:defRPr/>
            </a:pPr>
            <a:r>
              <a:rPr sz="2800" dirty="0" smtClean="0">
                <a:solidFill>
                  <a:srgbClr val="00B0F0"/>
                </a:solidFill>
              </a:rPr>
              <a:t>Les matières professionnelles que vous allez découvrir :</a:t>
            </a:r>
          </a:p>
          <a:p>
            <a:pPr algn="ctr" eaLnBrk="1" fontAlgn="auto">
              <a:spcBef>
                <a:spcPts val="0"/>
              </a:spcBef>
              <a:spcAft>
                <a:spcPts val="1417"/>
              </a:spcAft>
              <a:defRPr/>
            </a:pPr>
            <a:endParaRPr sz="2800" dirty="0" smtClean="0">
              <a:solidFill>
                <a:sysClr val="windowText" lastClr="000000"/>
              </a:solidFill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r>
              <a:rPr sz="2200" dirty="0" smtClean="0">
                <a:solidFill>
                  <a:sysClr val="windowText" lastClr="000000"/>
                </a:solidFill>
              </a:rPr>
              <a:t>La technologie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r>
              <a:rPr sz="2200" dirty="0" smtClean="0">
                <a:solidFill>
                  <a:sysClr val="windowText" lastClr="000000"/>
                </a:solidFill>
              </a:rPr>
              <a:t>Les travaux pratiques sur les plateaux techniques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r>
              <a:rPr sz="2200" dirty="0" smtClean="0">
                <a:solidFill>
                  <a:sysClr val="windowText" lastClr="000000"/>
                </a:solidFill>
              </a:rPr>
              <a:t>La prévention santé environnement (PSE)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r>
              <a:rPr sz="2200" dirty="0" smtClean="0">
                <a:solidFill>
                  <a:sysClr val="windowText" lastClr="000000"/>
                </a:solidFill>
              </a:rPr>
              <a:t>La </a:t>
            </a:r>
            <a:r>
              <a:rPr sz="2200" dirty="0" err="1" smtClean="0">
                <a:solidFill>
                  <a:sysClr val="windowText" lastClr="000000"/>
                </a:solidFill>
              </a:rPr>
              <a:t>co</a:t>
            </a:r>
            <a:r>
              <a:rPr sz="2200" dirty="0" smtClean="0">
                <a:solidFill>
                  <a:sysClr val="windowText" lastClr="000000"/>
                </a:solidFill>
              </a:rPr>
              <a:t>-intervention avec les professeurs de maths et de français</a:t>
            </a: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r>
              <a:rPr sz="2200" dirty="0" smtClean="0">
                <a:solidFill>
                  <a:sysClr val="windowText" lastClr="000000"/>
                </a:solidFill>
              </a:rPr>
              <a:t>La réalisation d’un </a:t>
            </a:r>
            <a:r>
              <a:rPr sz="2200" dirty="0" err="1" smtClean="0">
                <a:solidFill>
                  <a:sysClr val="windowText" lastClr="000000"/>
                </a:solidFill>
              </a:rPr>
              <a:t>chef-d’oeuvre</a:t>
            </a:r>
            <a:endParaRPr sz="2200" dirty="0" smtClean="0">
              <a:solidFill>
                <a:sysClr val="windowText" lastClr="000000"/>
              </a:solidFill>
            </a:endParaRPr>
          </a:p>
          <a:p>
            <a:pPr marL="457200" indent="-457200" eaLnBrk="1" fontAlgn="auto">
              <a:spcBef>
                <a:spcPts val="0"/>
              </a:spcBef>
              <a:spcAft>
                <a:spcPts val="1417"/>
              </a:spcAft>
              <a:buFontTx/>
              <a:buChar char="-"/>
              <a:defRPr/>
            </a:pPr>
            <a:endParaRPr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dirty="0" smtClean="0">
                <a:solidFill>
                  <a:srgbClr val="0084D1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 LES TRAVAUX PRATIQUES (TP)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>
              <a:buSzPct val="45000"/>
            </a:pPr>
            <a:r>
              <a:rPr altLang="fr-FR" smtClean="0">
                <a:solidFill>
                  <a:srgbClr val="00B0F0"/>
                </a:solidFill>
                <a:latin typeface="Arial" pitchFamily="34" charset="0"/>
                <a:ea typeface="Microsoft YaHei" pitchFamily="34" charset="-122"/>
              </a:rPr>
              <a:t>Mise en pratique des épreuves professionnelles :</a:t>
            </a:r>
          </a:p>
          <a:p>
            <a:pPr algn="ctr" eaLnBrk="1">
              <a:buSzPct val="45000"/>
            </a:pPr>
            <a:r>
              <a:rPr altLang="fr-FR" sz="2400" b="1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Epreuve professionnelle 1 (EP 1) : ENTRETIEN COURANT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3365500"/>
            <a:ext cx="20320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3413" y="3365500"/>
            <a:ext cx="2011362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7975" y="3376613"/>
            <a:ext cx="20224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7313" y="3376613"/>
            <a:ext cx="2001837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dirty="0" smtClean="0">
                <a:solidFill>
                  <a:srgbClr val="0084D1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 LES TRAVAUX PRATIQUES (TP)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>
              <a:buSzPct val="45000"/>
            </a:pPr>
            <a:r>
              <a:rPr altLang="fr-FR" smtClean="0">
                <a:solidFill>
                  <a:srgbClr val="00B0F0"/>
                </a:solidFill>
                <a:latin typeface="Arial" pitchFamily="34" charset="0"/>
                <a:ea typeface="Microsoft YaHei" pitchFamily="34" charset="-122"/>
              </a:rPr>
              <a:t>Mise en pratique des épreuves professionnelles :</a:t>
            </a:r>
          </a:p>
          <a:p>
            <a:pPr algn="ctr" eaLnBrk="1">
              <a:buSzPct val="45000"/>
            </a:pPr>
            <a:r>
              <a:rPr altLang="fr-FR" sz="2400" b="1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Epreuve professionnelle 2 (EP 2) : REMISE EN ETAT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144838"/>
            <a:ext cx="21590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4513" y="3144838"/>
            <a:ext cx="230663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3613" y="3046413"/>
            <a:ext cx="29432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3613" y="5118100"/>
            <a:ext cx="294322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dirty="0" smtClean="0">
                <a:solidFill>
                  <a:srgbClr val="0084D1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 LES TRAVAUX PRATIQUES (TP)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>
              <a:buSzPct val="45000"/>
            </a:pPr>
            <a:r>
              <a:rPr altLang="fr-FR" smtClean="0">
                <a:solidFill>
                  <a:srgbClr val="00B0F0"/>
                </a:solidFill>
                <a:latin typeface="Arial" pitchFamily="34" charset="0"/>
                <a:ea typeface="Microsoft YaHei" pitchFamily="34" charset="-122"/>
              </a:rPr>
              <a:t>Mise en pratique des épreuves professionnelles :</a:t>
            </a:r>
          </a:p>
          <a:p>
            <a:pPr algn="ctr" eaLnBrk="1">
              <a:buSzPct val="45000"/>
            </a:pPr>
            <a:r>
              <a:rPr altLang="fr-FR" sz="2400" b="1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Epreuve professionnelle 3 (EP 3) : BIO NETTOYAGE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75" y="2851150"/>
            <a:ext cx="75469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dirty="0" smtClean="0">
                <a:solidFill>
                  <a:srgbClr val="0084D1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 LES TRAVAUX PRATIQUES (TP)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>
              <a:buSzPct val="45000"/>
            </a:pPr>
            <a:r>
              <a:rPr altLang="fr-FR" smtClean="0">
                <a:solidFill>
                  <a:srgbClr val="00B0F0"/>
                </a:solidFill>
                <a:latin typeface="Arial" pitchFamily="34" charset="0"/>
                <a:ea typeface="Microsoft YaHei" pitchFamily="34" charset="-122"/>
              </a:rPr>
              <a:t>Mise en pratique des épreuves professionnelles :</a:t>
            </a:r>
          </a:p>
          <a:p>
            <a:pPr algn="ctr" eaLnBrk="1">
              <a:buSzPct val="45000"/>
            </a:pPr>
            <a:r>
              <a:rPr altLang="fr-FR" sz="2400" b="1" smtClean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rPr>
              <a:t>Epreuve professionnelle 3 (EP 3) : BIO NETTOYAGE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950" y="3006725"/>
            <a:ext cx="2865438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7100" y="3006725"/>
            <a:ext cx="2968625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" y="3017838"/>
            <a:ext cx="2220913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325</Words>
  <Application>Microsoft Office PowerPoint</Application>
  <PresentationFormat>Personnalisé</PresentationFormat>
  <Paragraphs>99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Calibri</vt:lpstr>
      <vt:lpstr>Arial</vt:lpstr>
      <vt:lpstr>Microsoft YaHei</vt:lpstr>
      <vt:lpstr>Times New Roman</vt:lpstr>
      <vt:lpstr>Arial Unicode MS</vt:lpstr>
      <vt:lpstr>Tahoma</vt:lpstr>
      <vt:lpstr>Mangal</vt:lpstr>
      <vt:lpstr>StarSymbol</vt:lpstr>
      <vt:lpstr>Standard</vt:lpstr>
      <vt:lpstr>SECTION CAP APH  AGENT DE PROPRETE ET D'HYGIENE </vt:lpstr>
      <vt:lpstr>SOMMAIRE</vt:lpstr>
      <vt:lpstr>1. DEROULEMENT / RECRUTEMENT</vt:lpstr>
      <vt:lpstr>2. LES MATIERES ENSEIGNEES DANS LA FORMATION</vt:lpstr>
      <vt:lpstr>2. LES MATIERES ENSEIGNEES DANS LA FORMATION</vt:lpstr>
      <vt:lpstr>3. LES TRAVAUX PRATIQUES (TP)</vt:lpstr>
      <vt:lpstr>3. LES TRAVAUX PRATIQUES (TP)</vt:lpstr>
      <vt:lpstr>3. LES TRAVAUX PRATIQUES (TP)</vt:lpstr>
      <vt:lpstr>3. LES TRAVAUX PRATIQUES (TP)</vt:lpstr>
      <vt:lpstr> 4. LES PERIODES DE FORMATION EN MILIEU PROFESSIONNEL (PFMP)</vt:lpstr>
      <vt:lpstr>5. L'EXAMEN</vt:lpstr>
      <vt:lpstr>5. L'EXAMEN</vt:lpstr>
      <vt:lpstr>5. L'EXAMEN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CAP APH (AGENT DE PROPRETE ET D'HYGIENE) PRESENTATION</dc:title>
  <dc:creator>candice leroy</dc:creator>
  <cp:lastModifiedBy>Admin</cp:lastModifiedBy>
  <cp:revision>43</cp:revision>
  <dcterms:created xsi:type="dcterms:W3CDTF">2021-01-12T10:35:06Z</dcterms:created>
  <dcterms:modified xsi:type="dcterms:W3CDTF">2021-03-17T09:58:42Z</dcterms:modified>
</cp:coreProperties>
</file>